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</p:sldIdLst>
  <p:sldSz cy="5143500" cx="9144000"/>
  <p:notesSz cx="6858000" cy="9144000"/>
  <p:embeddedFontLst>
    <p:embeddedFont>
      <p:font typeface="Allura"/>
      <p:regular r:id="rId1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10" Type="http://schemas.openxmlformats.org/officeDocument/2006/relationships/font" Target="fonts/Allura-regular.fntdata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167fd1a5c5e_0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167fd1a5c5e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167fd1a5c5e_0_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167fd1a5c5e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167fd1a5c5e_0_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167fd1a5c5e_0_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 rotWithShape="1">
          <a:blip r:embed="rId3">
            <a:alphaModFix/>
          </a:blip>
          <a:srcRect b="6733" l="4698" r="0" t="0"/>
          <a:stretch/>
        </p:blipFill>
        <p:spPr>
          <a:xfrm>
            <a:off x="3844625" y="1608925"/>
            <a:ext cx="5182975" cy="3378700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 txBox="1"/>
          <p:nvPr/>
        </p:nvSpPr>
        <p:spPr>
          <a:xfrm>
            <a:off x="2180100" y="351575"/>
            <a:ext cx="30000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5000">
                <a:solidFill>
                  <a:schemeClr val="dk1"/>
                </a:solidFill>
                <a:latin typeface="Allura"/>
                <a:ea typeface="Allura"/>
                <a:cs typeface="Allura"/>
                <a:sym typeface="Allura"/>
              </a:rPr>
              <a:t>L’intériorité</a:t>
            </a:r>
            <a:endParaRPr/>
          </a:p>
        </p:txBody>
      </p:sp>
      <p:sp>
        <p:nvSpPr>
          <p:cNvPr id="56" name="Google Shape;56;p13"/>
          <p:cNvSpPr txBox="1"/>
          <p:nvPr/>
        </p:nvSpPr>
        <p:spPr>
          <a:xfrm>
            <a:off x="5794650" y="53700"/>
            <a:ext cx="32973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300">
                <a:solidFill>
                  <a:schemeClr val="dk1"/>
                </a:solidFill>
              </a:rPr>
              <a:t>L’éducation à la relation… en Avent!</a:t>
            </a:r>
            <a:endParaRPr/>
          </a:p>
        </p:txBody>
      </p:sp>
      <p:sp>
        <p:nvSpPr>
          <p:cNvPr id="57" name="Google Shape;57;p13"/>
          <p:cNvSpPr txBox="1"/>
          <p:nvPr/>
        </p:nvSpPr>
        <p:spPr>
          <a:xfrm>
            <a:off x="248550" y="2467125"/>
            <a:ext cx="4032000" cy="166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fr" sz="1200"/>
              <a:t>Ecoute le texte “</a:t>
            </a:r>
            <a:r>
              <a:rPr i="1" lang="fr" sz="1200"/>
              <a:t>Le lieu où Dieu habite”</a:t>
            </a:r>
            <a:endParaRPr i="1"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200"/>
              <a:t>→ Quels sont les endroits où tu réussis le plus facilement à faire silence?</a:t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200"/>
              <a:t>→ Pourquoi avons-nous besoin de faire silence?</a:t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200"/>
              <a:t>→ Qu’apporte le silence?</a:t>
            </a:r>
            <a:endParaRPr sz="12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4"/>
          <p:cNvSpPr txBox="1"/>
          <p:nvPr>
            <p:ph idx="1" type="body"/>
          </p:nvPr>
        </p:nvSpPr>
        <p:spPr>
          <a:xfrm>
            <a:off x="251075" y="1706250"/>
            <a:ext cx="3593700" cy="270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25000" lnSpcReduction="20000"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4800">
                <a:solidFill>
                  <a:schemeClr val="dk1"/>
                </a:solidFill>
              </a:rPr>
              <a:t>Evangile selon St Matthieu, 6/5-6</a:t>
            </a:r>
            <a:endParaRPr b="1" sz="4800">
              <a:solidFill>
                <a:schemeClr val="dk1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48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4800">
                <a:solidFill>
                  <a:schemeClr val="dk1"/>
                </a:solidFill>
              </a:rPr>
              <a:t> Lorsque vous priez, ne soyez pas comme les hypocrites, qui aiment à prier debout dans les synagogues et aux coins des rues, pour être vus des hommes. Je vous le dis en vérité, ils reçoivent leur récompense.</a:t>
            </a:r>
            <a:endParaRPr sz="4800">
              <a:solidFill>
                <a:schemeClr val="dk1"/>
              </a:solidFill>
            </a:endParaRPr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4800">
                <a:solidFill>
                  <a:schemeClr val="dk1"/>
                </a:solidFill>
              </a:rPr>
              <a:t>Mais quand tu pries, entre dans ta chambre, ferme ta porte, et prie ton Père qui est là dans le lieu secret; et ton Père, qui voit dans le secret, te le rendra. </a:t>
            </a:r>
            <a:endParaRPr sz="48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3" name="Google Shape;63;p14"/>
          <p:cNvSpPr txBox="1"/>
          <p:nvPr/>
        </p:nvSpPr>
        <p:spPr>
          <a:xfrm>
            <a:off x="1842400" y="368875"/>
            <a:ext cx="30000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5000">
                <a:solidFill>
                  <a:schemeClr val="dk1"/>
                </a:solidFill>
                <a:latin typeface="Allura"/>
                <a:ea typeface="Allura"/>
                <a:cs typeface="Allura"/>
                <a:sym typeface="Allura"/>
              </a:rPr>
              <a:t>L’intériorité</a:t>
            </a:r>
            <a:endParaRPr/>
          </a:p>
        </p:txBody>
      </p:sp>
      <p:sp>
        <p:nvSpPr>
          <p:cNvPr id="64" name="Google Shape;64;p14"/>
          <p:cNvSpPr txBox="1"/>
          <p:nvPr/>
        </p:nvSpPr>
        <p:spPr>
          <a:xfrm>
            <a:off x="5803325" y="53700"/>
            <a:ext cx="32973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300">
                <a:solidFill>
                  <a:schemeClr val="dk1"/>
                </a:solidFill>
              </a:rPr>
              <a:t>L’éducation à la relation… en Avent!</a:t>
            </a:r>
            <a:endParaRPr/>
          </a:p>
        </p:txBody>
      </p:sp>
      <p:pic>
        <p:nvPicPr>
          <p:cNvPr id="65" name="Google Shape;65;p14"/>
          <p:cNvPicPr preferRelativeResize="0"/>
          <p:nvPr/>
        </p:nvPicPr>
        <p:blipFill rotWithShape="1">
          <a:blip r:embed="rId3">
            <a:alphaModFix/>
          </a:blip>
          <a:srcRect b="6733" l="4698" r="0" t="0"/>
          <a:stretch/>
        </p:blipFill>
        <p:spPr>
          <a:xfrm>
            <a:off x="3844625" y="1608925"/>
            <a:ext cx="5182975" cy="337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5"/>
          <p:cNvSpPr txBox="1"/>
          <p:nvPr/>
        </p:nvSpPr>
        <p:spPr>
          <a:xfrm>
            <a:off x="3072000" y="360225"/>
            <a:ext cx="30000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5000">
                <a:solidFill>
                  <a:schemeClr val="dk1"/>
                </a:solidFill>
                <a:latin typeface="Allura"/>
                <a:ea typeface="Allura"/>
                <a:cs typeface="Allura"/>
                <a:sym typeface="Allura"/>
              </a:rPr>
              <a:t>L’intériorité</a:t>
            </a:r>
            <a:endParaRPr/>
          </a:p>
        </p:txBody>
      </p:sp>
      <p:sp>
        <p:nvSpPr>
          <p:cNvPr id="71" name="Google Shape;71;p15"/>
          <p:cNvSpPr txBox="1"/>
          <p:nvPr/>
        </p:nvSpPr>
        <p:spPr>
          <a:xfrm>
            <a:off x="5768675" y="78875"/>
            <a:ext cx="32973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300">
                <a:solidFill>
                  <a:schemeClr val="dk1"/>
                </a:solidFill>
              </a:rPr>
              <a:t>L’éducation à la relation… en Avent!</a:t>
            </a:r>
            <a:endParaRPr/>
          </a:p>
        </p:txBody>
      </p:sp>
      <p:pic>
        <p:nvPicPr>
          <p:cNvPr id="72" name="Google Shape;72;p15"/>
          <p:cNvPicPr preferRelativeResize="0"/>
          <p:nvPr/>
        </p:nvPicPr>
        <p:blipFill rotWithShape="1">
          <a:blip r:embed="rId3">
            <a:alphaModFix/>
          </a:blip>
          <a:srcRect b="6733" l="4698" r="0" t="0"/>
          <a:stretch/>
        </p:blipFill>
        <p:spPr>
          <a:xfrm>
            <a:off x="93600" y="78875"/>
            <a:ext cx="2327100" cy="1517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516775" y="1241800"/>
            <a:ext cx="2166836" cy="3524175"/>
          </a:xfrm>
          <a:prstGeom prst="rect">
            <a:avLst/>
          </a:prstGeom>
          <a:noFill/>
          <a:ln>
            <a:noFill/>
          </a:ln>
        </p:spPr>
      </p:pic>
      <p:sp>
        <p:nvSpPr>
          <p:cNvPr id="74" name="Google Shape;74;p15"/>
          <p:cNvSpPr txBox="1"/>
          <p:nvPr/>
        </p:nvSpPr>
        <p:spPr>
          <a:xfrm>
            <a:off x="346375" y="2450525"/>
            <a:ext cx="5844900" cy="182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400">
                <a:solidFill>
                  <a:schemeClr val="dk1"/>
                </a:solidFill>
                <a:latin typeface="Allura"/>
                <a:ea typeface="Allura"/>
                <a:cs typeface="Allura"/>
                <a:sym typeface="Allura"/>
              </a:rPr>
              <a:t>Marie retenait ces événements </a:t>
            </a:r>
            <a:endParaRPr b="1" sz="2400">
              <a:solidFill>
                <a:schemeClr val="dk1"/>
              </a:solidFill>
              <a:latin typeface="Allura"/>
              <a:ea typeface="Allura"/>
              <a:cs typeface="Allura"/>
              <a:sym typeface="Allura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chemeClr val="dk1"/>
              </a:solidFill>
              <a:latin typeface="Allura"/>
              <a:ea typeface="Allura"/>
              <a:cs typeface="Allura"/>
              <a:sym typeface="Allura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chemeClr val="dk1"/>
              </a:solidFill>
              <a:latin typeface="Allura"/>
              <a:ea typeface="Allura"/>
              <a:cs typeface="Allura"/>
              <a:sym typeface="Allura"/>
            </a:endParaRPr>
          </a:p>
          <a:p>
            <a:pPr indent="457200" lvl="0" marL="91440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2400">
                <a:solidFill>
                  <a:schemeClr val="dk1"/>
                </a:solidFill>
                <a:latin typeface="Allura"/>
                <a:ea typeface="Allura"/>
                <a:cs typeface="Allura"/>
                <a:sym typeface="Allura"/>
              </a:rPr>
              <a:t>et les méditait dans son cœur. </a:t>
            </a:r>
            <a:endParaRPr b="1" sz="2400">
              <a:solidFill>
                <a:schemeClr val="dk1"/>
              </a:solidFill>
              <a:latin typeface="Allura"/>
              <a:ea typeface="Allura"/>
              <a:cs typeface="Allura"/>
              <a:sym typeface="Allur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Google Shape;79;p16"/>
          <p:cNvPicPr preferRelativeResize="0"/>
          <p:nvPr/>
        </p:nvPicPr>
        <p:blipFill rotWithShape="1">
          <a:blip r:embed="rId3">
            <a:alphaModFix/>
          </a:blip>
          <a:srcRect b="14912" l="4698" r="0" t="4869"/>
          <a:stretch/>
        </p:blipFill>
        <p:spPr>
          <a:xfrm>
            <a:off x="0" y="16640"/>
            <a:ext cx="9144001" cy="5126860"/>
          </a:xfrm>
          <a:prstGeom prst="rect">
            <a:avLst/>
          </a:prstGeom>
          <a:noFill/>
          <a:ln>
            <a:noFill/>
          </a:ln>
        </p:spPr>
      </p:pic>
      <p:sp>
        <p:nvSpPr>
          <p:cNvPr id="80" name="Google Shape;80;p16"/>
          <p:cNvSpPr txBox="1"/>
          <p:nvPr/>
        </p:nvSpPr>
        <p:spPr>
          <a:xfrm>
            <a:off x="450275" y="614800"/>
            <a:ext cx="3056700" cy="424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>
                <a:solidFill>
                  <a:schemeClr val="lt1"/>
                </a:solidFill>
                <a:latin typeface="Allura"/>
                <a:ea typeface="Allura"/>
                <a:cs typeface="Allura"/>
                <a:sym typeface="Allura"/>
              </a:rPr>
              <a:t>Seigneur, mon Dieu</a:t>
            </a:r>
            <a:endParaRPr sz="2400">
              <a:solidFill>
                <a:schemeClr val="lt1"/>
              </a:solidFill>
              <a:latin typeface="Allura"/>
              <a:ea typeface="Allura"/>
              <a:cs typeface="Allura"/>
              <a:sym typeface="Allur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lt1"/>
              </a:solidFill>
              <a:latin typeface="Allura"/>
              <a:ea typeface="Allura"/>
              <a:cs typeface="Allura"/>
              <a:sym typeface="Allur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lt1"/>
              </a:solidFill>
              <a:latin typeface="Allura"/>
              <a:ea typeface="Allura"/>
              <a:cs typeface="Allura"/>
              <a:sym typeface="Allur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>
                <a:solidFill>
                  <a:schemeClr val="lt1"/>
                </a:solidFill>
                <a:latin typeface="Allura"/>
                <a:ea typeface="Allura"/>
                <a:cs typeface="Allura"/>
                <a:sym typeface="Allura"/>
              </a:rPr>
              <a:t>avec Toi,</a:t>
            </a:r>
            <a:endParaRPr sz="2400">
              <a:solidFill>
                <a:schemeClr val="lt1"/>
              </a:solidFill>
              <a:latin typeface="Allura"/>
              <a:ea typeface="Allura"/>
              <a:cs typeface="Allura"/>
              <a:sym typeface="Allur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lt1"/>
              </a:solidFill>
              <a:latin typeface="Allura"/>
              <a:ea typeface="Allura"/>
              <a:cs typeface="Allura"/>
              <a:sym typeface="Allur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lt1"/>
              </a:solidFill>
              <a:latin typeface="Allura"/>
              <a:ea typeface="Allura"/>
              <a:cs typeface="Allura"/>
              <a:sym typeface="Allur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>
                <a:solidFill>
                  <a:schemeClr val="lt1"/>
                </a:solidFill>
                <a:latin typeface="Allura"/>
                <a:ea typeface="Allura"/>
                <a:cs typeface="Allura"/>
                <a:sym typeface="Allura"/>
              </a:rPr>
              <a:t>je veux faire silence.</a:t>
            </a:r>
            <a:endParaRPr sz="2400">
              <a:solidFill>
                <a:schemeClr val="lt1"/>
              </a:solidFill>
              <a:latin typeface="Allura"/>
              <a:ea typeface="Allura"/>
              <a:cs typeface="Allura"/>
              <a:sym typeface="Allur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lt1"/>
              </a:solidFill>
              <a:latin typeface="Allura"/>
              <a:ea typeface="Allura"/>
              <a:cs typeface="Allura"/>
              <a:sym typeface="Allur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lt1"/>
              </a:solidFill>
              <a:latin typeface="Allura"/>
              <a:ea typeface="Allura"/>
              <a:cs typeface="Allura"/>
              <a:sym typeface="Allur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lt1"/>
              </a:solidFill>
              <a:latin typeface="Allura"/>
              <a:ea typeface="Allura"/>
              <a:cs typeface="Allura"/>
              <a:sym typeface="Allur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>
                <a:solidFill>
                  <a:schemeClr val="lt1"/>
                </a:solidFill>
                <a:latin typeface="Allura"/>
                <a:ea typeface="Allura"/>
                <a:cs typeface="Allura"/>
                <a:sym typeface="Allura"/>
              </a:rPr>
              <a:t>Me voici!</a:t>
            </a:r>
            <a:endParaRPr sz="2400">
              <a:solidFill>
                <a:schemeClr val="lt1"/>
              </a:solidFill>
              <a:latin typeface="Allura"/>
              <a:ea typeface="Allura"/>
              <a:cs typeface="Allura"/>
              <a:sym typeface="Allura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